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317" r:id="rId3"/>
    <p:sldId id="305" r:id="rId4"/>
    <p:sldId id="301" r:id="rId5"/>
    <p:sldId id="299" r:id="rId6"/>
    <p:sldId id="302" r:id="rId7"/>
    <p:sldId id="318" r:id="rId8"/>
    <p:sldId id="319" r:id="rId9"/>
    <p:sldId id="312" r:id="rId10"/>
    <p:sldId id="303" r:id="rId11"/>
    <p:sldId id="292" r:id="rId12"/>
    <p:sldId id="257" r:id="rId13"/>
    <p:sldId id="270" r:id="rId14"/>
    <p:sldId id="271" r:id="rId15"/>
    <p:sldId id="315" r:id="rId16"/>
    <p:sldId id="300" r:id="rId17"/>
    <p:sldId id="313" r:id="rId18"/>
    <p:sldId id="307" r:id="rId19"/>
    <p:sldId id="287" r:id="rId20"/>
    <p:sldId id="265" r:id="rId21"/>
    <p:sldId id="297" r:id="rId22"/>
    <p:sldId id="304" r:id="rId23"/>
    <p:sldId id="291" r:id="rId24"/>
    <p:sldId id="316" r:id="rId25"/>
    <p:sldId id="25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>
    <p:extLst>
      <p:ext uri="{19B8F6BF-5375-455C-9EA6-DF929625EA0E}">
        <p15:presenceInfo xmlns:p15="http://schemas.microsoft.com/office/powerpoint/2012/main" userId="98481ea3cdcca7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9"/>
    <a:srgbClr val="F8F8F8"/>
    <a:srgbClr val="FEFDFC"/>
    <a:srgbClr val="FFFDFB"/>
    <a:srgbClr val="F7F7F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103" autoAdjust="0"/>
  </p:normalViewPr>
  <p:slideViewPr>
    <p:cSldViewPr snapToGrid="0" showGuides="1">
      <p:cViewPr>
        <p:scale>
          <a:sx n="100" d="100"/>
          <a:sy n="100" d="100"/>
        </p:scale>
        <p:origin x="864" y="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595-4A3F-A1F5-C8F2763EB76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595-4A3F-A1F5-C8F2763EB76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595-4A3F-A1F5-C8F2763EB76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595-4A3F-A1F5-C8F2763EB76A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595-4A3F-A1F5-C8F2763EB7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753-4015-A815-D13E9B9C7C9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753-4015-A815-D13E9B9C7C9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753-4015-A815-D13E9B9C7C9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753-4015-A815-D13E9B9C7C9A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3.2</c:v>
                </c:pt>
                <c:pt idx="1">
                  <c:v>6.2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753-4015-A815-D13E9B9C7C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1E6-47B4-805D-81B5F3CE8A3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1E6-47B4-805D-81B5F3CE8A3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1E6-47B4-805D-81B5F3CE8A3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1E6-47B4-805D-81B5F3CE8A3A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2.2000000000000002</c:v>
                </c:pt>
                <c:pt idx="1">
                  <c:v>3.2</c:v>
                </c:pt>
                <c:pt idx="2">
                  <c:v>6.4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1E6-47B4-805D-81B5F3CE8A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44942">
              <a:srgbClr val="00B0F0"/>
            </a:gs>
            <a:gs pos="23000">
              <a:srgbClr val="00B0F0"/>
            </a:gs>
            <a:gs pos="69000">
              <a:srgbClr val="00B0F0"/>
            </a:gs>
            <a:gs pos="97000">
              <a:srgbClr val="00B0F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265040" y="1946886"/>
            <a:ext cx="1661920" cy="2214981"/>
            <a:chOff x="4954772" y="1818167"/>
            <a:chExt cx="2349796" cy="31317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그룹 16"/>
          <p:cNvGrpSpPr/>
          <p:nvPr/>
        </p:nvGrpSpPr>
        <p:grpSpPr>
          <a:xfrm>
            <a:off x="5654950" y="1659089"/>
            <a:ext cx="834472" cy="230238"/>
            <a:chOff x="5435701" y="1021996"/>
            <a:chExt cx="834472" cy="230238"/>
          </a:xfrm>
        </p:grpSpPr>
        <p:sp>
          <p:nvSpPr>
            <p:cNvPr id="18" name="포인트가 5개인 별 17"/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 descr="만화 영화, 장난감, 눈사람이(가) 표시된 사진&#10;&#10;자동 생성된 설명">
            <a:extLst>
              <a:ext uri="{FF2B5EF4-FFF2-40B4-BE49-F238E27FC236}">
                <a16:creationId xmlns:a16="http://schemas.microsoft.com/office/drawing/2014/main" id="{14EF80E9-3966-0EBB-2D37-BF07237C4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026" y="1359017"/>
            <a:ext cx="8459974" cy="54989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28923" y="4219427"/>
            <a:ext cx="6534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그거 그렇게 </a:t>
            </a:r>
            <a:r>
              <a:rPr lang="ko-KR" altLang="en-US" sz="4000" b="1" spc="-150" dirty="0" err="1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먹는거</a:t>
            </a:r>
            <a:r>
              <a:rPr lang="ko-KR" altLang="en-US" sz="4000" b="1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 아닌데</a:t>
            </a:r>
            <a:r>
              <a:rPr lang="en-US" altLang="ko-KR" sz="4000" b="1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…</a:t>
            </a:r>
            <a:endParaRPr lang="ko-KR" altLang="en-US" sz="4000" b="1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36067" y="4908237"/>
            <a:ext cx="2319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XXX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팀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 AAA BBB CCC DDD</a:t>
            </a:r>
          </a:p>
        </p:txBody>
      </p:sp>
    </p:spTree>
    <p:extLst>
      <p:ext uri="{BB962C8B-B14F-4D97-AF65-F5344CB8AC3E}">
        <p14:creationId xmlns:p14="http://schemas.microsoft.com/office/powerpoint/2010/main" val="1432504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4" b="76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66216" y="-1"/>
            <a:ext cx="2336201" cy="6028661"/>
            <a:chOff x="662180" y="-1"/>
            <a:chExt cx="1884872" cy="5162554"/>
          </a:xfrm>
          <a:solidFill>
            <a:schemeClr val="accent2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3190875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004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구현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21804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파급효과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경제적 효과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31" y="2028818"/>
            <a:ext cx="5041343" cy="352106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81775" y="2390775"/>
            <a:ext cx="1544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2">
                    <a:lumMod val="75000"/>
                  </a:schemeClr>
                </a:solidFill>
              </a:rPr>
              <a:t>82%</a:t>
            </a:r>
            <a:endParaRPr lang="ko-KR" altLang="en-US" sz="5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96683" y="3198167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Insert Title Here</a:t>
            </a:r>
            <a:endParaRPr lang="ko-KR" altLang="en-US" sz="2400" dirty="0">
              <a:solidFill>
                <a:schemeClr val="accent4">
                  <a:lumMod val="25000"/>
                </a:schemeClr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6022258" y="2028818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581775" y="3750862"/>
            <a:ext cx="50148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200" dirty="0" err="1"/>
              <a:t>popularised</a:t>
            </a:r>
            <a:r>
              <a:rPr lang="en-US" altLang="ko-KR" sz="1200" dirty="0"/>
              <a:t> in the 1960s with the release of </a:t>
            </a:r>
            <a:r>
              <a:rPr lang="en-US" altLang="ko-KR" sz="1200" dirty="0" err="1"/>
              <a:t>Letraset</a:t>
            </a:r>
            <a:r>
              <a:rPr lang="en-US" altLang="ko-KR" sz="1200" dirty="0"/>
              <a:t> sheets containing Lorem Ipsum passages, and more recently with desktop publishing software like Aldus PageMaker including versions of Lorem Ipsum.</a:t>
            </a:r>
            <a:endParaRPr lang="ko-KR" altLang="en-US" sz="1200" dirty="0"/>
          </a:p>
        </p:txBody>
      </p:sp>
      <p:sp>
        <p:nvSpPr>
          <p:cNvPr id="4" name="위쪽 화살표 3"/>
          <p:cNvSpPr/>
          <p:nvPr/>
        </p:nvSpPr>
        <p:spPr>
          <a:xfrm>
            <a:off x="8082321" y="2266770"/>
            <a:ext cx="526782" cy="840367"/>
          </a:xfrm>
          <a:prstGeom prst="upArrow">
            <a:avLst>
              <a:gd name="adj1" fmla="val 50000"/>
              <a:gd name="adj2" fmla="val 9894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325612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76675" y="2828835"/>
            <a:ext cx="4438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</a:rPr>
              <a:t>Q &amp; A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944583" y="2113692"/>
            <a:ext cx="4280033" cy="2215992"/>
            <a:chOff x="3969983" y="2113692"/>
            <a:chExt cx="4280033" cy="2215992"/>
          </a:xfrm>
        </p:grpSpPr>
        <p:sp>
          <p:nvSpPr>
            <p:cNvPr id="12" name="TextBox 11"/>
            <p:cNvSpPr txBox="1"/>
            <p:nvPr/>
          </p:nvSpPr>
          <p:spPr>
            <a:xfrm>
              <a:off x="3969983" y="2113693"/>
              <a:ext cx="846707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800" b="1" dirty="0">
                  <a:solidFill>
                    <a:schemeClr val="bg1"/>
                  </a:solidFill>
                </a:rPr>
                <a:t>[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70023" y="2113692"/>
              <a:ext cx="67999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3800" b="1" dirty="0">
                  <a:solidFill>
                    <a:schemeClr val="bg1"/>
                  </a:solidFill>
                </a:rPr>
                <a:t>]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3355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시장분석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</a:rPr>
              <a:t>STP 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6698606" y="1433581"/>
            <a:ext cx="4704047" cy="4704047"/>
            <a:chOff x="6505575" y="944363"/>
            <a:chExt cx="5460283" cy="5460283"/>
          </a:xfrm>
        </p:grpSpPr>
        <p:sp>
          <p:nvSpPr>
            <p:cNvPr id="9" name="직사각형 8"/>
            <p:cNvSpPr/>
            <p:nvPr/>
          </p:nvSpPr>
          <p:spPr>
            <a:xfrm>
              <a:off x="6753882" y="1311494"/>
              <a:ext cx="4860000" cy="4860000"/>
            </a:xfrm>
            <a:prstGeom prst="rect">
              <a:avLst/>
            </a:prstGeom>
            <a:pattFill prst="pct25">
              <a:fgClr>
                <a:schemeClr val="accent3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10161096" y="1719552"/>
              <a:ext cx="1085850" cy="10858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A</a:t>
              </a:r>
              <a:endParaRPr lang="ko-KR" altLang="en-US" sz="2800" b="1" dirty="0"/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 flipV="1">
              <a:off x="9183882" y="944363"/>
              <a:ext cx="0" cy="5460283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 rot="5400000" flipV="1">
              <a:off x="9235717" y="1111968"/>
              <a:ext cx="0" cy="5460283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타원 39"/>
            <p:cNvSpPr/>
            <p:nvPr/>
          </p:nvSpPr>
          <p:spPr>
            <a:xfrm>
              <a:off x="9342444" y="2959546"/>
              <a:ext cx="714959" cy="71495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C</a:t>
              </a:r>
              <a:endParaRPr lang="ko-KR" altLang="en-US" b="1" dirty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7919649" y="4244217"/>
              <a:ext cx="908375" cy="90837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B</a:t>
              </a:r>
              <a:endParaRPr lang="ko-KR" altLang="en-US" b="1" dirty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7289431" y="2535330"/>
              <a:ext cx="420553" cy="42055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D</a:t>
              </a:r>
              <a:endParaRPr lang="ko-KR" altLang="en-US" b="1" dirty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9427881" y="4087891"/>
              <a:ext cx="312652" cy="31265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E</a:t>
              </a:r>
              <a:endParaRPr lang="ko-KR" altLang="en-US" b="1" dirty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01709" y="2957496"/>
            <a:ext cx="3417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>
                    <a:lumMod val="2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2924" y="3673576"/>
            <a:ext cx="50148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200" dirty="0" err="1"/>
              <a:t>popularised</a:t>
            </a:r>
            <a:r>
              <a:rPr lang="en-US" altLang="ko-KR" sz="1200" dirty="0"/>
              <a:t> in the 1960s with the release of </a:t>
            </a:r>
            <a:r>
              <a:rPr lang="en-US" altLang="ko-KR" sz="1200" dirty="0" err="1"/>
              <a:t>Letraset</a:t>
            </a:r>
            <a:r>
              <a:rPr lang="en-US" altLang="ko-KR" sz="1200" dirty="0"/>
              <a:t> sheets containing Lorem Ipsum passages, and more recently with desktop publishing software like Aldus PageMaker including versions of Lorem Ipsum.</a:t>
            </a:r>
            <a:endParaRPr lang="ko-KR" altLang="en-US" sz="1200" dirty="0"/>
          </a:p>
        </p:txBody>
      </p:sp>
      <p:grpSp>
        <p:nvGrpSpPr>
          <p:cNvPr id="28" name="그룹 27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9" name="그룹 28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4" name="오각형 33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연결선 34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그룹 30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24" name="직선 연결선 23"/>
          <p:cNvCxnSpPr/>
          <p:nvPr/>
        </p:nvCxnSpPr>
        <p:spPr>
          <a:xfrm>
            <a:off x="6096000" y="2021100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55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인기요인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449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사회 및 경제적 배경</a:t>
            </a:r>
          </a:p>
        </p:txBody>
      </p:sp>
      <p:sp>
        <p:nvSpPr>
          <p:cNvPr id="9" name="타원 8"/>
          <p:cNvSpPr/>
          <p:nvPr/>
        </p:nvSpPr>
        <p:spPr>
          <a:xfrm>
            <a:off x="703503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660900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618297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613" y="2443570"/>
            <a:ext cx="1855568" cy="193793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75" y="2476500"/>
            <a:ext cx="1847850" cy="19050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798332" y="5060255"/>
            <a:ext cx="268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맛있는 음식을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보는 즐거움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62517" y="5060255"/>
            <a:ext cx="2266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바쁜 현대인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대리만족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39674" y="5060255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유일한 선택의 자유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! </a:t>
            </a:r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뭐 먹지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05" y="2618785"/>
            <a:ext cx="1638427" cy="16891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244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 </a:t>
            </a:r>
            <a:r>
              <a:rPr lang="ko-KR" altLang="en-US" dirty="0">
                <a:solidFill>
                  <a:schemeClr val="bg1"/>
                </a:solidFill>
              </a:rPr>
              <a:t>인기요인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449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사회 및 경제적 배경</a:t>
            </a:r>
          </a:p>
        </p:txBody>
      </p:sp>
      <p:sp>
        <p:nvSpPr>
          <p:cNvPr id="9" name="타원 8"/>
          <p:cNvSpPr/>
          <p:nvPr/>
        </p:nvSpPr>
        <p:spPr>
          <a:xfrm>
            <a:off x="703503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660900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618297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613" y="2443570"/>
            <a:ext cx="1855568" cy="193793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75" y="2476500"/>
            <a:ext cx="1847850" cy="19050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798332" y="5060255"/>
            <a:ext cx="268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맛있는 음식을</a:t>
            </a:r>
            <a:r>
              <a:rPr lang="en-US" altLang="ko-KR" sz="2000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보는 즐거움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62517" y="5060255"/>
            <a:ext cx="2266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바쁜 현대인</a:t>
            </a:r>
            <a:r>
              <a:rPr lang="en-US" altLang="ko-KR" sz="2000" spc="-15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대리만족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39674" y="5060255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유일한 선택의 자유</a:t>
            </a:r>
            <a:r>
              <a:rPr lang="en-US" altLang="ko-KR" sz="2000" spc="-150" dirty="0">
                <a:solidFill>
                  <a:schemeClr val="bg1"/>
                </a:solidFill>
                <a:latin typeface="+mj-ea"/>
                <a:ea typeface="+mj-ea"/>
              </a:rPr>
              <a:t>! </a:t>
            </a:r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뭐 먹지</a:t>
            </a:r>
            <a:r>
              <a:rPr lang="en-US" altLang="ko-KR" sz="2000" spc="-150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  <a:endParaRPr lang="ko-KR" altLang="en-US" sz="20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1" name="그룹 20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</p:grpSpPr>
        <p:grpSp>
          <p:nvGrpSpPr>
            <p:cNvPr id="22" name="그룹 21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7" name="오각형 26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직선 연결선 27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그룹 22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05" y="2618785"/>
            <a:ext cx="1638427" cy="16891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8159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인기요인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449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사회 및 경제적 배경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4355383" y="1799530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970236" y="2957496"/>
            <a:ext cx="3417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>
                    <a:lumMod val="2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71451" y="3673576"/>
            <a:ext cx="65178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200" dirty="0" err="1"/>
              <a:t>popularised</a:t>
            </a:r>
            <a:r>
              <a:rPr lang="en-US" altLang="ko-KR" sz="1200" dirty="0"/>
              <a:t> in the 1960s with the release of </a:t>
            </a:r>
            <a:r>
              <a:rPr lang="en-US" altLang="ko-KR" sz="1200" dirty="0" err="1"/>
              <a:t>Letraset</a:t>
            </a:r>
            <a:r>
              <a:rPr lang="en-US" altLang="ko-KR" sz="1200" dirty="0"/>
              <a:t> sheets containing Lorem Ipsum passages, and more recently with desktop publishing software like Aldus PageMaker including versions of Lorem Ipsum.</a:t>
            </a:r>
            <a:endParaRPr lang="ko-KR" altLang="en-US" sz="1200" dirty="0"/>
          </a:p>
        </p:txBody>
      </p:sp>
      <p:sp>
        <p:nvSpPr>
          <p:cNvPr id="20" name="타원 19"/>
          <p:cNvSpPr/>
          <p:nvPr/>
        </p:nvSpPr>
        <p:spPr>
          <a:xfrm>
            <a:off x="703503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98332" y="5060255"/>
            <a:ext cx="268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맛있는 음식을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보는 즐거움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05" y="2618785"/>
            <a:ext cx="1638427" cy="16891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5" name="그룹 3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9" name="오각형 38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0" name="직선 연결선 39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7" name="그림 3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722343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944583" y="2230649"/>
            <a:ext cx="4280033" cy="2215992"/>
            <a:chOff x="3969983" y="2113692"/>
            <a:chExt cx="4280033" cy="2215992"/>
          </a:xfrm>
        </p:grpSpPr>
        <p:sp>
          <p:nvSpPr>
            <p:cNvPr id="8" name="TextBox 7"/>
            <p:cNvSpPr txBox="1"/>
            <p:nvPr/>
          </p:nvSpPr>
          <p:spPr>
            <a:xfrm>
              <a:off x="3969983" y="2113693"/>
              <a:ext cx="846707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800" b="1" dirty="0">
                  <a:solidFill>
                    <a:schemeClr val="bg1"/>
                  </a:solidFill>
                </a:rPr>
                <a:t>[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70023" y="2113692"/>
              <a:ext cx="67999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3800" b="1" dirty="0">
                  <a:solidFill>
                    <a:schemeClr val="bg1"/>
                  </a:solidFill>
                </a:rPr>
                <a:t>]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375878" y="2967335"/>
            <a:ext cx="1418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+mj-ea"/>
                <a:ea typeface="+mj-ea"/>
              </a:rPr>
              <a:t>집중</a:t>
            </a:r>
            <a:endParaRPr lang="en-US" altLang="ko-KR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7708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4660900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962517" y="5060255"/>
            <a:ext cx="2266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바쁜 현대인</a:t>
            </a:r>
            <a:r>
              <a:rPr lang="en-US" altLang="ko-KR" sz="2000" spc="-15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대리만족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75" y="2476500"/>
            <a:ext cx="1847850" cy="19050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013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파급효과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234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사회 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· 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문화적 효과</a:t>
            </a:r>
          </a:p>
        </p:txBody>
      </p:sp>
      <p:graphicFrame>
        <p:nvGraphicFramePr>
          <p:cNvPr id="20" name="차트 19"/>
          <p:cNvGraphicFramePr/>
          <p:nvPr>
            <p:extLst>
              <p:ext uri="{D42A27DB-BD31-4B8C-83A1-F6EECF244321}">
                <p14:modId xmlns:p14="http://schemas.microsoft.com/office/powerpoint/2010/main" val="1562188959"/>
              </p:ext>
            </p:extLst>
          </p:nvPr>
        </p:nvGraphicFramePr>
        <p:xfrm>
          <a:off x="-239179" y="1970432"/>
          <a:ext cx="4375703" cy="2917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차트 20"/>
          <p:cNvGraphicFramePr/>
          <p:nvPr>
            <p:extLst>
              <p:ext uri="{D42A27DB-BD31-4B8C-83A1-F6EECF244321}">
                <p14:modId xmlns:p14="http://schemas.microsoft.com/office/powerpoint/2010/main" val="1169281792"/>
              </p:ext>
            </p:extLst>
          </p:nvPr>
        </p:nvGraphicFramePr>
        <p:xfrm>
          <a:off x="3879573" y="1970432"/>
          <a:ext cx="4375703" cy="2917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차트 21"/>
          <p:cNvGraphicFramePr/>
          <p:nvPr>
            <p:extLst>
              <p:ext uri="{D42A27DB-BD31-4B8C-83A1-F6EECF244321}">
                <p14:modId xmlns:p14="http://schemas.microsoft.com/office/powerpoint/2010/main" val="2105360422"/>
              </p:ext>
            </p:extLst>
          </p:nvPr>
        </p:nvGraphicFramePr>
        <p:xfrm>
          <a:off x="8063947" y="1970432"/>
          <a:ext cx="4375703" cy="2917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399144" y="3155765"/>
            <a:ext cx="1043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XX%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55105" y="3155765"/>
            <a:ext cx="1024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YY%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22287" y="3155764"/>
            <a:ext cx="982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ZZ%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72781" y="5717002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출처 </a:t>
            </a:r>
            <a:r>
              <a:rPr lang="en-US" altLang="ko-KR" sz="1200" dirty="0"/>
              <a:t>: CCC 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384715" y="5013140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2"/>
                </a:solidFill>
              </a:rPr>
              <a:t>13,258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35066" y="5013140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2"/>
                </a:solidFill>
              </a:rPr>
              <a:t>14,253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71791" y="5013140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2"/>
                </a:solidFill>
              </a:rPr>
              <a:t>15,629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16" name="그룹 1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5" name="오각형 24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28" name="직선 연결선 27"/>
          <p:cNvCxnSpPr/>
          <p:nvPr/>
        </p:nvCxnSpPr>
        <p:spPr>
          <a:xfrm>
            <a:off x="1029115" y="5573701"/>
            <a:ext cx="173948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188157" y="5584802"/>
            <a:ext cx="173948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347199" y="5595903"/>
            <a:ext cx="173948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605597" y="5733701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출처 </a:t>
            </a:r>
            <a:r>
              <a:rPr lang="en-US" altLang="ko-KR" sz="1200" dirty="0"/>
              <a:t>: BBB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1431421" y="5672598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출처 </a:t>
            </a:r>
            <a:r>
              <a:rPr lang="en-US" altLang="ko-KR" sz="1200" dirty="0"/>
              <a:t>: AAA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28138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265040" y="1946886"/>
            <a:ext cx="1661920" cy="2214981"/>
            <a:chOff x="4954772" y="1818167"/>
            <a:chExt cx="2349796" cy="31317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5734363" y="490823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김선재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654950" y="1659089"/>
            <a:ext cx="834472" cy="230238"/>
            <a:chOff x="5435701" y="1021996"/>
            <a:chExt cx="834472" cy="230238"/>
          </a:xfrm>
        </p:grpSpPr>
        <p:sp>
          <p:nvSpPr>
            <p:cNvPr id="18" name="포인트가 5개인 별 17"/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747971" y="4219427"/>
            <a:ext cx="6696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그거 그렇게 먹는 거 아닌데</a:t>
            </a:r>
            <a:r>
              <a:rPr lang="en-US" altLang="ko-KR" sz="4000" b="1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…</a:t>
            </a:r>
            <a:endParaRPr lang="ko-KR" altLang="en-US" sz="4000" b="1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28652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66216" y="-1"/>
            <a:ext cx="2336201" cy="6028661"/>
            <a:chOff x="1066216" y="-1"/>
            <a:chExt cx="2336201" cy="6028661"/>
          </a:xfrm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11" name="그룹 10"/>
            <p:cNvGrpSpPr/>
            <p:nvPr/>
          </p:nvGrpSpPr>
          <p:grpSpPr>
            <a:xfrm>
              <a:off x="1066216" y="-1"/>
              <a:ext cx="2336201" cy="6028661"/>
              <a:chOff x="662180" y="-1"/>
              <a:chExt cx="1884872" cy="5162554"/>
            </a:xfrm>
            <a:solidFill>
              <a:schemeClr val="accent2"/>
            </a:solidFill>
          </p:grpSpPr>
          <p:sp>
            <p:nvSpPr>
              <p:cNvPr id="20" name="오각형 19"/>
              <p:cNvSpPr/>
              <p:nvPr/>
            </p:nvSpPr>
            <p:spPr>
              <a:xfrm rot="5400000">
                <a:off x="-976661" y="1638840"/>
                <a:ext cx="5162554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직선 연결선 20"/>
              <p:cNvCxnSpPr/>
              <p:nvPr/>
            </p:nvCxnSpPr>
            <p:spPr>
              <a:xfrm>
                <a:off x="783180" y="3190875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783180" y="78991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1216189" y="2448004"/>
              <a:ext cx="9172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</a:rPr>
                <a:t>004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94709" y="3034877"/>
              <a:ext cx="18036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</a:rPr>
                <a:t>향후 전망</a:t>
              </a: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1194709" y="1403470"/>
              <a:ext cx="879456" cy="1172125"/>
              <a:chOff x="4954772" y="1818167"/>
              <a:chExt cx="2349796" cy="3131772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4954772" y="1818167"/>
                <a:ext cx="2349796" cy="2775098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5296786" y="4593265"/>
                <a:ext cx="1598428" cy="3566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970867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향후 전망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보완점</a:t>
            </a:r>
          </a:p>
        </p:txBody>
      </p:sp>
      <p:sp>
        <p:nvSpPr>
          <p:cNvPr id="40" name="타원 39"/>
          <p:cNvSpPr/>
          <p:nvPr/>
        </p:nvSpPr>
        <p:spPr>
          <a:xfrm>
            <a:off x="7315200" y="1952625"/>
            <a:ext cx="3514725" cy="3514725"/>
          </a:xfrm>
          <a:prstGeom prst="ellipse">
            <a:avLst/>
          </a:prstGeom>
          <a:pattFill prst="dkDn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362074" y="1943097"/>
            <a:ext cx="3514725" cy="3514725"/>
          </a:xfrm>
          <a:prstGeom prst="ellipse">
            <a:avLst/>
          </a:prstGeom>
          <a:pattFill prst="ltUp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564814" y="3479153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Insert Title Here</a:t>
            </a:r>
            <a:endParaRPr lang="ko-KR" altLang="en-US" sz="2400" dirty="0">
              <a:solidFill>
                <a:schemeClr val="accent4">
                  <a:lumMod val="25000"/>
                </a:scheme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4120259" y="1730371"/>
            <a:ext cx="3940176" cy="3940176"/>
            <a:chOff x="4338637" y="1952624"/>
            <a:chExt cx="3514725" cy="3514725"/>
          </a:xfrm>
        </p:grpSpPr>
        <p:sp>
          <p:nvSpPr>
            <p:cNvPr id="42" name="타원 41"/>
            <p:cNvSpPr/>
            <p:nvPr/>
          </p:nvSpPr>
          <p:spPr>
            <a:xfrm>
              <a:off x="4338637" y="1952624"/>
              <a:ext cx="3514725" cy="3514725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032021" y="3512577"/>
              <a:ext cx="2160888" cy="411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</a:rPr>
                <a:t>Insert Title Here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8276430" y="3522012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Insert Title Here</a:t>
            </a:r>
            <a:endParaRPr lang="ko-KR" altLang="en-US" sz="2400" dirty="0">
              <a:solidFill>
                <a:schemeClr val="accent4">
                  <a:lumMod val="25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1" name="그룹 20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953037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향후 전망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grpSp>
        <p:nvGrpSpPr>
          <p:cNvPr id="20" name="그룹 19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1" name="그룹 20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40" y="1861645"/>
            <a:ext cx="3429000" cy="3429000"/>
          </a:xfrm>
          <a:prstGeom prst="rect">
            <a:avLst/>
          </a:prstGeom>
          <a:effectLst>
            <a:reflection blurRad="12700" stA="20000" endPos="1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1368625" y="5538952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2" r="28254"/>
          <a:stretch/>
        </p:blipFill>
        <p:spPr>
          <a:xfrm>
            <a:off x="4380600" y="1861645"/>
            <a:ext cx="3430800" cy="3430800"/>
          </a:xfrm>
          <a:prstGeom prst="rect">
            <a:avLst/>
          </a:prstGeom>
          <a:effectLst>
            <a:reflection blurRad="12700" stA="20000" endPos="15000" dir="5400000" sy="-100000" algn="bl" rotWithShape="0"/>
          </a:effectLst>
        </p:spPr>
      </p:pic>
      <p:sp>
        <p:nvSpPr>
          <p:cNvPr id="17" name="TextBox 16"/>
          <p:cNvSpPr txBox="1"/>
          <p:nvPr/>
        </p:nvSpPr>
        <p:spPr>
          <a:xfrm>
            <a:off x="5021827" y="5538952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r="30509"/>
          <a:stretch/>
        </p:blipFill>
        <p:spPr>
          <a:xfrm>
            <a:off x="8080460" y="1859845"/>
            <a:ext cx="3430800" cy="3430800"/>
          </a:xfrm>
          <a:prstGeom prst="rect">
            <a:avLst/>
          </a:prstGeom>
          <a:effectLst>
            <a:reflection blurRad="12700" stA="20000" endPos="15000" dir="5400000" sy="-100000" algn="bl" rotWithShape="0"/>
          </a:effectLst>
        </p:spPr>
      </p:pic>
      <p:sp>
        <p:nvSpPr>
          <p:cNvPr id="23" name="TextBox 22"/>
          <p:cNvSpPr txBox="1"/>
          <p:nvPr/>
        </p:nvSpPr>
        <p:spPr>
          <a:xfrm>
            <a:off x="8675029" y="5538952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612442" y="6057140"/>
            <a:ext cx="173948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226257" y="6057140"/>
            <a:ext cx="173948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8858103" y="6022761"/>
            <a:ext cx="173948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634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7200"/>
            <a:ext cx="12192000" cy="73152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5167711" y="2720317"/>
            <a:ext cx="185788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620015" y="1790700"/>
            <a:ext cx="4951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Times New Roman" panose="02020603050405020304" pitchFamily="18" charset="0"/>
              </a:rPr>
              <a:t>PowerPoint Cooking</a:t>
            </a:r>
            <a:endParaRPr lang="ko-KR" altLang="en-US" sz="40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>
            <a:off x="7008463" y="1445615"/>
            <a:ext cx="419859" cy="936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그룹 38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0" name="그룹 39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44" name="오각형 43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2" name="그림 4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085663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8" b="116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5167711" y="2720317"/>
            <a:ext cx="185788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369421" y="1790700"/>
            <a:ext cx="3453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Times New Roman" panose="02020603050405020304" pitchFamily="18" charset="0"/>
              </a:rPr>
              <a:t>Coming Soon!</a:t>
            </a:r>
            <a:endParaRPr lang="ko-KR" altLang="en-US" sz="40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>
            <a:off x="7008463" y="1445615"/>
            <a:ext cx="419859" cy="936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7855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075274" y="4479852"/>
            <a:ext cx="201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</a:rPr>
              <a:t>감사합니다</a:t>
            </a:r>
            <a:endParaRPr lang="en-US" altLang="ko-KR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5265040" y="1946886"/>
            <a:ext cx="1661920" cy="1962719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>
            <a:off x="5506933" y="3909605"/>
            <a:ext cx="1130506" cy="252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8258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3363341" y="447458"/>
            <a:ext cx="4657514" cy="4937698"/>
            <a:chOff x="1048814" y="464673"/>
            <a:chExt cx="4657514" cy="4937698"/>
          </a:xfrm>
        </p:grpSpPr>
        <p:sp>
          <p:nvSpPr>
            <p:cNvPr id="18" name="TextBox 17"/>
            <p:cNvSpPr txBox="1"/>
            <p:nvPr/>
          </p:nvSpPr>
          <p:spPr>
            <a:xfrm>
              <a:off x="1048814" y="464673"/>
              <a:ext cx="607860" cy="49376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>
                <a:lnSpc>
                  <a:spcPct val="360000"/>
                </a:lnSpc>
              </a:pPr>
              <a:r>
                <a:rPr lang="en-US" altLang="ko-KR" sz="2300" b="1" spc="300" dirty="0">
                  <a:solidFill>
                    <a:schemeClr val="bg1"/>
                  </a:solidFill>
                </a:rPr>
                <a:t>01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300" b="1" dirty="0">
                  <a:solidFill>
                    <a:schemeClr val="bg1"/>
                  </a:solidFill>
                </a:rPr>
                <a:t>02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300" b="1" dirty="0">
                  <a:solidFill>
                    <a:schemeClr val="bg1"/>
                  </a:solidFill>
                </a:rPr>
                <a:t>03</a:t>
              </a:r>
            </a:p>
            <a:p>
              <a:pPr algn="r">
                <a:lnSpc>
                  <a:spcPct val="300000"/>
                </a:lnSpc>
              </a:pPr>
              <a:r>
                <a:rPr lang="en-US" altLang="ko-KR" sz="2300" b="1" dirty="0">
                  <a:solidFill>
                    <a:schemeClr val="bg1"/>
                  </a:solidFill>
                </a:rPr>
                <a:t>04</a:t>
              </a:r>
              <a:endParaRPr lang="ko-KR" alt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49518" y="1236517"/>
              <a:ext cx="1305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서비스 소개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49518" y="2505336"/>
              <a:ext cx="1305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서비스 컨셉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49518" y="3768930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개발환경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49518" y="1656531"/>
              <a:ext cx="3541394" cy="341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주제 선정 이유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07226" y="2921283"/>
              <a:ext cx="3541394" cy="341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디자인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64934" y="4186035"/>
              <a:ext cx="3541394" cy="62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err="1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어쩌구어쩌구</a:t>
              </a: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 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err="1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어쩌구어쩌구</a:t>
              </a:r>
              <a:endPara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" name="TextBox 38"/>
          <p:cNvSpPr txBox="1"/>
          <p:nvPr/>
        </p:nvSpPr>
        <p:spPr>
          <a:xfrm>
            <a:off x="817846" y="1227831"/>
            <a:ext cx="180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CONTENTS</a:t>
            </a:r>
            <a:endParaRPr lang="ko-KR" alt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803633" y="1102690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4E88A6-FE7C-B86F-735E-9D020AFE4D47}"/>
              </a:ext>
            </a:extLst>
          </p:cNvPr>
          <p:cNvSpPr txBox="1"/>
          <p:nvPr/>
        </p:nvSpPr>
        <p:spPr>
          <a:xfrm>
            <a:off x="4364045" y="493514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구현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CD217-36D1-C3FF-FFA3-D9D9BEA3D70A}"/>
              </a:ext>
            </a:extLst>
          </p:cNvPr>
          <p:cNvSpPr txBox="1"/>
          <p:nvPr/>
        </p:nvSpPr>
        <p:spPr>
          <a:xfrm>
            <a:off x="4479461" y="5352253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err="1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어쩌구어쩌구</a:t>
            </a: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 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err="1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어쩌구어쩌구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690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8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오각형 7"/>
          <p:cNvSpPr/>
          <p:nvPr/>
        </p:nvSpPr>
        <p:spPr>
          <a:xfrm rot="5400000">
            <a:off x="-780014" y="1846229"/>
            <a:ext cx="6028661" cy="2336201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6216" y="3032779"/>
            <a:ext cx="2350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</a:rPr>
              <a:t>서비스 소개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47353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서비스 소개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주제 선정 이유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613996" y="2069214"/>
            <a:ext cx="3467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4">
                    <a:lumMod val="25000"/>
                  </a:schemeClr>
                </a:solidFill>
              </a:rPr>
              <a:t>왜 단백질인가 </a:t>
            </a:r>
            <a:r>
              <a:rPr lang="en-US" altLang="ko-KR" sz="3600" dirty="0">
                <a:solidFill>
                  <a:schemeClr val="accent4">
                    <a:lumMod val="25000"/>
                  </a:schemeClr>
                </a:solidFill>
              </a:rPr>
              <a:t>?</a:t>
            </a:r>
            <a:endParaRPr lang="ko-KR" altLang="en-US"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15211" y="2863675"/>
            <a:ext cx="5014814" cy="242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일상생활에서 가장 많이 먹는 영양성분</a:t>
            </a:r>
            <a:endParaRPr lang="en-US" altLang="ko-KR" dirty="0"/>
          </a:p>
          <a:p>
            <a:pPr marL="171450" indent="-171450" algn="just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최근 확대되는 단백질에 대한 관심</a:t>
            </a:r>
            <a:endParaRPr lang="en-US" altLang="ko-KR" dirty="0"/>
          </a:p>
          <a:p>
            <a:pPr marL="171450" indent="-171450" algn="just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친숙하지만 얼마나 먹어야 하는지 모른다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72" name="직선 연결선 71"/>
          <p:cNvCxnSpPr/>
          <p:nvPr/>
        </p:nvCxnSpPr>
        <p:spPr>
          <a:xfrm>
            <a:off x="6454058" y="2104330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E34D522-8685-5100-9DCF-56A87D31B1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67" y="2146688"/>
            <a:ext cx="5159576" cy="34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69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8" b="116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66216" y="-1"/>
            <a:ext cx="2336201" cy="6028661"/>
            <a:chOff x="662180" y="-1"/>
            <a:chExt cx="1884872" cy="5162554"/>
          </a:xfrm>
          <a:solidFill>
            <a:schemeClr val="accent2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3190875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930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214674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900" dirty="0">
                <a:solidFill>
                  <a:schemeClr val="bg1"/>
                </a:solidFill>
              </a:rPr>
              <a:t>서비스 컨셉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50486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서비스 컨셉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디자인</a:t>
            </a:r>
          </a:p>
        </p:txBody>
      </p:sp>
      <p:sp>
        <p:nvSpPr>
          <p:cNvPr id="9" name="타원 8"/>
          <p:cNvSpPr/>
          <p:nvPr/>
        </p:nvSpPr>
        <p:spPr>
          <a:xfrm>
            <a:off x="703503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660900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618297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613" y="2443570"/>
            <a:ext cx="1855568" cy="193793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75" y="2476500"/>
            <a:ext cx="1847850" cy="19050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1060428" y="5060255"/>
            <a:ext cx="2156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나는 잘 먹고 있나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71712" y="5060255"/>
            <a:ext cx="1848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아프면 어쩌지 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39387" y="5060255"/>
            <a:ext cx="1495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직관적으로 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!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05" y="2618785"/>
            <a:ext cx="1638427" cy="16891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1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CA5759C-891E-2DE0-0805-9F5A96B3CD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66216" y="-1"/>
            <a:ext cx="2336201" cy="6028661"/>
            <a:chOff x="662180" y="-1"/>
            <a:chExt cx="1884872" cy="5162554"/>
          </a:xfrm>
          <a:solidFill>
            <a:schemeClr val="accent2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3190875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67225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900" dirty="0">
                <a:solidFill>
                  <a:schemeClr val="bg1"/>
                </a:solidFill>
              </a:rPr>
              <a:t>개발환경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3059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개발환경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사용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SW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367718" y="1937368"/>
            <a:ext cx="9300282" cy="3863357"/>
            <a:chOff x="642778" y="2143125"/>
            <a:chExt cx="2657474" cy="1704975"/>
          </a:xfrm>
        </p:grpSpPr>
        <p:sp>
          <p:nvSpPr>
            <p:cNvPr id="67" name="직사각형 66"/>
            <p:cNvSpPr/>
            <p:nvPr/>
          </p:nvSpPr>
          <p:spPr>
            <a:xfrm>
              <a:off x="642778" y="2143125"/>
              <a:ext cx="2657474" cy="17049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29716" y="2486258"/>
              <a:ext cx="1128254" cy="101870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OS:</a:t>
              </a:r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 </a:t>
              </a: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Window11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NodeJS</a:t>
              </a:r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 </a:t>
              </a: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18.17.1 LTS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	</a:t>
              </a:r>
              <a:r>
                <a:rPr lang="ko-KR" altLang="en-US" sz="1600" dirty="0" err="1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사용툴</a:t>
              </a:r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 </a:t>
              </a: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: </a:t>
              </a:r>
              <a:r>
                <a:rPr lang="en-US" altLang="ko-KR" sz="1600" b="0" dirty="0" err="1"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npx</a:t>
              </a:r>
              <a:r>
                <a:rPr lang="en-US" altLang="ko-KR" sz="1600" b="0" dirty="0"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create-react-app</a:t>
              </a:r>
              <a:endParaRPr lang="en-US" altLang="ko-KR" sz="160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dirty="0" err="1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Languege</a:t>
              </a: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: JS, React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sz="160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783739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1352</TotalTime>
  <Words>548</Words>
  <Application>Microsoft Office PowerPoint</Application>
  <PresentationFormat>와이드스크린</PresentationFormat>
  <Paragraphs>106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D2Coding</vt:lpstr>
      <vt:lpstr>Noto Sans CJK KR Thin</vt:lpstr>
      <vt:lpstr>나눔바른고딕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KMS5050002</cp:lastModifiedBy>
  <cp:revision>140</cp:revision>
  <dcterms:created xsi:type="dcterms:W3CDTF">2015-04-14T11:49:33Z</dcterms:created>
  <dcterms:modified xsi:type="dcterms:W3CDTF">2023-08-10T08:20:55Z</dcterms:modified>
</cp:coreProperties>
</file>